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0" r:id="rId4"/>
    <p:sldId id="259" r:id="rId5"/>
    <p:sldId id="261" r:id="rId6"/>
    <p:sldId id="257" r:id="rId7"/>
    <p:sldId id="258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69"/>
  </p:normalViewPr>
  <p:slideViewPr>
    <p:cSldViewPr snapToGrid="0">
      <p:cViewPr varScale="1">
        <p:scale>
          <a:sx n="114" d="100"/>
          <a:sy n="114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7.png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38A7-0C0B-2E82-5CA0-68992B14A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Packing puzzle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5DF5E-3E2E-9761-C295-80364334D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526511"/>
          </a:xfrm>
        </p:spPr>
        <p:txBody>
          <a:bodyPr/>
          <a:lstStyle/>
          <a:p>
            <a:r>
              <a:rPr lang="en-US" i="1" dirty="0"/>
              <a:t>with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E7053-6B8B-EA08-6B91-5B1C2137A509}"/>
              </a:ext>
            </a:extLst>
          </p:cNvPr>
          <p:cNvSpPr txBox="1"/>
          <p:nvPr/>
        </p:nvSpPr>
        <p:spPr>
          <a:xfrm>
            <a:off x="3499187" y="5715250"/>
            <a:ext cx="463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van der Schelling and Alex Xiaole Jiang</a:t>
            </a:r>
          </a:p>
        </p:txBody>
      </p:sp>
    </p:spTree>
    <p:extLst>
      <p:ext uri="{BB962C8B-B14F-4D97-AF65-F5344CB8AC3E}">
        <p14:creationId xmlns:p14="http://schemas.microsoft.com/office/powerpoint/2010/main" val="196709265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9217B-DE48-539B-415E-C22DD4FC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8" name="Picture 4" descr="Tetris effect - Wikipedia">
            <a:extLst>
              <a:ext uri="{FF2B5EF4-FFF2-40B4-BE49-F238E27FC236}">
                <a16:creationId xmlns:a16="http://schemas.microsoft.com/office/drawing/2014/main" id="{EA648F2B-88EE-A38A-CB89-2AE10861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6" r="2" b="10563"/>
          <a:stretch>
            <a:fillRect/>
          </a:stretch>
        </p:blipFill>
        <p:spPr bwMode="auto">
          <a:xfrm>
            <a:off x="1" y="10"/>
            <a:ext cx="6050279" cy="37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ar frame from a ceiling&#10;&#10;AI-generated content may be incorrect.">
            <a:extLst>
              <a:ext uri="{FF2B5EF4-FFF2-40B4-BE49-F238E27FC236}">
                <a16:creationId xmlns:a16="http://schemas.microsoft.com/office/drawing/2014/main" id="{CC08C7E8-A8E3-D987-540D-8B49FDDAB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37" r="2" b="16006"/>
          <a:stretch>
            <a:fillRect/>
          </a:stretch>
        </p:blipFill>
        <p:spPr>
          <a:xfrm rot="10800000">
            <a:off x="6138672" y="10"/>
            <a:ext cx="6050280" cy="3732653"/>
          </a:xfrm>
          <a:prstGeom prst="rect">
            <a:avLst/>
          </a:pr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0742D-D0C8-8984-2F56-580391BD0556}"/>
              </a:ext>
            </a:extLst>
          </p:cNvPr>
          <p:cNvSpPr txBox="1"/>
          <p:nvPr/>
        </p:nvSpPr>
        <p:spPr>
          <a:xfrm>
            <a:off x="6253810" y="4531059"/>
            <a:ext cx="4718989" cy="168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Modern applications need materials and structures with complex shapes and properties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Reuse existing structures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02B204A-CBC5-852B-F166-1B7619B49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20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AD77-BC35-D3AA-21AF-17D25DA4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599896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Setup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656F3092-ACC7-BC54-F855-81080AB59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410" y="640080"/>
            <a:ext cx="5006110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FD8FF0-52DA-105F-F8E8-FD137436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88" y="1721226"/>
            <a:ext cx="3765177" cy="3931920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Observation</a:t>
            </a:r>
          </a:p>
          <a:p>
            <a:pPr lvl="1"/>
            <a:r>
              <a:rPr lang="en-US" sz="1600" dirty="0"/>
              <a:t>Current grid (n, n)</a:t>
            </a:r>
          </a:p>
          <a:p>
            <a:pPr lvl="1"/>
            <a:r>
              <a:rPr lang="en-US" sz="1600" dirty="0"/>
              <a:t>Next piece (n, n)</a:t>
            </a:r>
          </a:p>
          <a:p>
            <a:pPr lvl="1"/>
            <a:r>
              <a:rPr lang="en-US" sz="1600" dirty="0"/>
              <a:t>Remaining pieces (p – t, n, n)</a:t>
            </a:r>
          </a:p>
          <a:p>
            <a:r>
              <a:rPr lang="en-US" sz="1600" dirty="0"/>
              <a:t>Action</a:t>
            </a:r>
          </a:p>
          <a:p>
            <a:pPr lvl="1"/>
            <a:r>
              <a:rPr lang="en-US" sz="1600" dirty="0"/>
              <a:t>Translate the next piece horizontally and vertically</a:t>
            </a:r>
          </a:p>
          <a:p>
            <a:r>
              <a:rPr lang="en-US" sz="1600" dirty="0"/>
              <a:t>Reward</a:t>
            </a:r>
          </a:p>
          <a:p>
            <a:pPr lvl="1"/>
            <a:r>
              <a:rPr lang="en-US" sz="1600" dirty="0"/>
              <a:t>White pixel = -1, </a:t>
            </a:r>
          </a:p>
          <a:p>
            <a:pPr lvl="1"/>
            <a:r>
              <a:rPr lang="en-US" sz="1600" dirty="0"/>
              <a:t>Black pixel = 0</a:t>
            </a:r>
          </a:p>
          <a:p>
            <a:pPr lvl="1"/>
            <a:r>
              <a:rPr lang="en-US" sz="1600" dirty="0"/>
              <a:t>Block adds value 1 to the pixel</a:t>
            </a:r>
          </a:p>
          <a:p>
            <a:pPr lvl="1"/>
            <a:r>
              <a:rPr lang="en-US" sz="1600" dirty="0"/>
              <a:t>Out-of-bounds: +1</a:t>
            </a:r>
          </a:p>
          <a:p>
            <a:pPr lvl="1"/>
            <a:r>
              <a:rPr lang="en-US" sz="1600" dirty="0"/>
              <a:t>Reward proportional to minimizing the sum of absolute value of all pixels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ED4A9-C442-DC5B-4DE3-ABD6C0130674}"/>
              </a:ext>
            </a:extLst>
          </p:cNvPr>
          <p:cNvSpPr/>
          <p:nvPr/>
        </p:nvSpPr>
        <p:spPr>
          <a:xfrm>
            <a:off x="2326341" y="2286000"/>
            <a:ext cx="3563472" cy="3455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FEF6-D32D-B7C2-FD9C-FC0F0D3971B5}"/>
              </a:ext>
            </a:extLst>
          </p:cNvPr>
          <p:cNvSpPr/>
          <p:nvPr/>
        </p:nvSpPr>
        <p:spPr>
          <a:xfrm>
            <a:off x="1912538" y="1272092"/>
            <a:ext cx="1005474" cy="1013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119FD-9F4B-9213-5F98-D06C0C356E0E}"/>
              </a:ext>
            </a:extLst>
          </p:cNvPr>
          <p:cNvSpPr txBox="1"/>
          <p:nvPr/>
        </p:nvSpPr>
        <p:spPr>
          <a:xfrm>
            <a:off x="7740594" y="5741894"/>
            <a:ext cx="22573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 err="1"/>
              <a:t>grid_size</a:t>
            </a:r>
            <a:endParaRPr lang="en-US" dirty="0"/>
          </a:p>
          <a:p>
            <a:r>
              <a:rPr lang="en-US" dirty="0"/>
              <a:t>P = number of pieces</a:t>
            </a:r>
          </a:p>
          <a:p>
            <a:r>
              <a:rPr lang="en-US" dirty="0"/>
              <a:t>T = timestep</a:t>
            </a:r>
          </a:p>
        </p:txBody>
      </p:sp>
    </p:spTree>
    <p:extLst>
      <p:ext uri="{BB962C8B-B14F-4D97-AF65-F5344CB8AC3E}">
        <p14:creationId xmlns:p14="http://schemas.microsoft.com/office/powerpoint/2010/main" val="233056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A2002-BEEB-8074-7339-86F7467D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55245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Generating puzzles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4477B1F7-C16E-5426-9FC8-060D7D49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16" r="17738" b="-1"/>
          <a:stretch>
            <a:fillRect/>
          </a:stretch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  <a:extLst>
              <a:ext uri="{FF2B5EF4-FFF2-40B4-BE49-F238E27FC236}">
                <a16:creationId xmlns:a16="http://schemas.microsoft.com/office/drawing/2014/main" id="{4D95DAA5-83EF-799F-67A0-36B68485CC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261" y="2944903"/>
            <a:ext cx="3581400" cy="3581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54E3D-3248-0C3C-A89D-1F2AB6A83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62" y="2944903"/>
            <a:ext cx="3556000" cy="355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AF890E-C63F-452E-EA26-387EFE640AB9}"/>
              </a:ext>
            </a:extLst>
          </p:cNvPr>
          <p:cNvSpPr txBox="1"/>
          <p:nvPr/>
        </p:nvSpPr>
        <p:spPr>
          <a:xfrm>
            <a:off x="278877" y="1392019"/>
            <a:ext cx="604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</a:t>
            </a:r>
            <a:r>
              <a:rPr lang="en-US" b="1" dirty="0" err="1"/>
              <a:t>grid_size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</a:t>
            </a:r>
            <a:r>
              <a:rPr lang="en-US" b="1" dirty="0"/>
              <a:t>number of pieces </a:t>
            </a:r>
            <a:r>
              <a:rPr lang="en-US" dirty="0"/>
              <a:t>and their </a:t>
            </a:r>
            <a:r>
              <a:rPr lang="en-US" b="1" dirty="0"/>
              <a:t>minimum</a:t>
            </a:r>
            <a:r>
              <a:rPr lang="en-US" dirty="0"/>
              <a:t> and </a:t>
            </a:r>
            <a:r>
              <a:rPr lang="en-US" b="1" dirty="0"/>
              <a:t>maximum</a:t>
            </a:r>
            <a:r>
              <a:rPr lang="en-US" dirty="0"/>
              <a:t> </a:t>
            </a:r>
            <a:r>
              <a:rPr lang="en-US" b="1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7131388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E8D8-A891-1D22-67EB-00086DE7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4EDF3A-1013-3CBC-CF0A-A42BD0192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842" y="2895601"/>
            <a:ext cx="3759284" cy="3581400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505F00-71C8-E174-7185-8F5CBCD5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8" y="2895601"/>
            <a:ext cx="3477986" cy="358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C1F18-99E5-ECEA-7284-1FDC0D1086BB}"/>
              </a:ext>
            </a:extLst>
          </p:cNvPr>
          <p:cNvSpPr txBox="1"/>
          <p:nvPr/>
        </p:nvSpPr>
        <p:spPr>
          <a:xfrm>
            <a:off x="1908332" y="225859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8C216-3FFC-AC34-0333-9E2614D1C10F}"/>
              </a:ext>
            </a:extLst>
          </p:cNvPr>
          <p:cNvSpPr txBox="1"/>
          <p:nvPr/>
        </p:nvSpPr>
        <p:spPr>
          <a:xfrm>
            <a:off x="5448434" y="2317984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gymnax-blines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BCB91-F372-9984-774F-629259EDE041}"/>
              </a:ext>
            </a:extLst>
          </p:cNvPr>
          <p:cNvSpPr txBox="1"/>
          <p:nvPr/>
        </p:nvSpPr>
        <p:spPr>
          <a:xfrm>
            <a:off x="1506071" y="1596873"/>
            <a:ext cx="6647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</a:t>
            </a:r>
            <a:r>
              <a:rPr lang="en-US" dirty="0"/>
              <a:t>: Standardized OpenAI gym interface, implemented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gymnax-blines</a:t>
            </a:r>
            <a:r>
              <a:rPr lang="en-US" dirty="0"/>
              <a:t>: Base line algorithms, including PPO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37E0B-4CB5-ACD4-F553-CCACE2B283F3}"/>
              </a:ext>
            </a:extLst>
          </p:cNvPr>
          <p:cNvSpPr/>
          <p:nvPr/>
        </p:nvSpPr>
        <p:spPr>
          <a:xfrm>
            <a:off x="9130553" y="389965"/>
            <a:ext cx="3061447" cy="5822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PPO baseline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Policy model: 2 layer MLP with 64 hidden units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Warm-up where </a:t>
            </a:r>
            <a:r>
              <a:rPr lang="en-US" dirty="0" err="1"/>
              <a:t>lr</a:t>
            </a:r>
            <a:r>
              <a:rPr lang="en-US" dirty="0"/>
              <a:t>=5e-2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Entropy </a:t>
            </a:r>
            <a:r>
              <a:rPr lang="en-US" dirty="0" err="1"/>
              <a:t>coeff</a:t>
            </a:r>
            <a:r>
              <a:rPr lang="en-US" dirty="0"/>
              <a:t>: 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Discount factor: 0.99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Critic </a:t>
            </a:r>
            <a:r>
              <a:rPr lang="en-US" dirty="0" err="1"/>
              <a:t>coeff</a:t>
            </a:r>
            <a:r>
              <a:rPr lang="en-US" dirty="0"/>
              <a:t>: 0.5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GAE lambda: 0.905</a:t>
            </a:r>
          </a:p>
        </p:txBody>
      </p:sp>
    </p:spTree>
    <p:extLst>
      <p:ext uri="{BB962C8B-B14F-4D97-AF65-F5344CB8AC3E}">
        <p14:creationId xmlns:p14="http://schemas.microsoft.com/office/powerpoint/2010/main" val="1884897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lorful squares in different colors&#10;&#10;AI-generated content may be incorrect.">
            <a:extLst>
              <a:ext uri="{FF2B5EF4-FFF2-40B4-BE49-F238E27FC236}">
                <a16:creationId xmlns:a16="http://schemas.microsoft.com/office/drawing/2014/main" id="{41498878-C751-E99C-1196-454E0F92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62" r="-5" b="10126"/>
          <a:stretch>
            <a:fillRect/>
          </a:stretch>
        </p:blipFill>
        <p:spPr>
          <a:xfrm>
            <a:off x="5123437" y="1517731"/>
            <a:ext cx="1879529" cy="1775012"/>
          </a:xfrm>
          <a:prstGeom prst="rect">
            <a:avLst/>
          </a:prstGeom>
        </p:spPr>
      </p:pic>
      <p:pic>
        <p:nvPicPr>
          <p:cNvPr id="11" name="Picture 10" descr="A colorful squares with different colors&#10;&#10;AI-generated content may be incorrect.">
            <a:extLst>
              <a:ext uri="{FF2B5EF4-FFF2-40B4-BE49-F238E27FC236}">
                <a16:creationId xmlns:a16="http://schemas.microsoft.com/office/drawing/2014/main" id="{38CF3C77-A9C7-07FE-7824-53B1C260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1" r="-5" b="7257"/>
          <a:stretch>
            <a:fillRect/>
          </a:stretch>
        </p:blipFill>
        <p:spPr>
          <a:xfrm>
            <a:off x="940060" y="1559868"/>
            <a:ext cx="1736233" cy="1732875"/>
          </a:xfrm>
          <a:prstGeom prst="rect">
            <a:avLst/>
          </a:prstGeom>
        </p:spPr>
      </p:pic>
      <p:pic>
        <p:nvPicPr>
          <p:cNvPr id="19" name="Picture 18" descr="A colorful squares in different colors&#10;&#10;AI-generated content may be incorrect.">
            <a:extLst>
              <a:ext uri="{FF2B5EF4-FFF2-40B4-BE49-F238E27FC236}">
                <a16:creationId xmlns:a16="http://schemas.microsoft.com/office/drawing/2014/main" id="{ACCF09D3-FF7A-DEC7-50E5-25112172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17" r="-5" b="8272"/>
          <a:stretch>
            <a:fillRect/>
          </a:stretch>
        </p:blipFill>
        <p:spPr>
          <a:xfrm>
            <a:off x="9328826" y="1532289"/>
            <a:ext cx="1879530" cy="1760454"/>
          </a:xfrm>
          <a:prstGeom prst="rect">
            <a:avLst/>
          </a:prstGeom>
        </p:spPr>
      </p:pic>
      <p:pic>
        <p:nvPicPr>
          <p:cNvPr id="13" name="Picture 1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F9F32974-CF30-FA19-08A0-56F85C94B8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" r="3315" b="-3"/>
          <a:stretch>
            <a:fillRect/>
          </a:stretch>
        </p:blipFill>
        <p:spPr>
          <a:xfrm>
            <a:off x="11150" y="3508511"/>
            <a:ext cx="4128227" cy="3171426"/>
          </a:xfrm>
          <a:prstGeom prst="rect">
            <a:avLst/>
          </a:prstGeom>
        </p:spPr>
      </p:pic>
      <p:pic>
        <p:nvPicPr>
          <p:cNvPr id="15" name="Picture 14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0EEAD8A6-E4F2-E0C4-29A2-AFCC66FB9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58" r="1157" b="-3"/>
          <a:stretch>
            <a:fillRect/>
          </a:stretch>
        </p:blipFill>
        <p:spPr>
          <a:xfrm>
            <a:off x="4359563" y="3508511"/>
            <a:ext cx="3792174" cy="3171426"/>
          </a:xfrm>
          <a:prstGeom prst="rect">
            <a:avLst/>
          </a:prstGeom>
        </p:spPr>
      </p:pic>
      <p:pic>
        <p:nvPicPr>
          <p:cNvPr id="21" name="Picture 20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8B3FB1CC-937A-771C-00D0-A7CA2BC9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69" r="1246" b="-3"/>
          <a:stretch>
            <a:fillRect/>
          </a:stretch>
        </p:blipFill>
        <p:spPr>
          <a:xfrm>
            <a:off x="8344689" y="3508511"/>
            <a:ext cx="3792174" cy="3171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ED970D-5AD7-333C-2716-EE8FF3EF77DE}"/>
              </a:ext>
            </a:extLst>
          </p:cNvPr>
          <p:cNvSpPr txBox="1"/>
          <p:nvPr/>
        </p:nvSpPr>
        <p:spPr>
          <a:xfrm>
            <a:off x="1457408" y="79829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4x4 grid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BE2ED-DBBB-FB3B-AC40-8952C406911A}"/>
              </a:ext>
            </a:extLst>
          </p:cNvPr>
          <p:cNvSpPr txBox="1"/>
          <p:nvPr/>
        </p:nvSpPr>
        <p:spPr>
          <a:xfrm>
            <a:off x="5606199" y="85584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6x6 grid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1EBCB-273B-B432-DE27-C09DEAAD2D73}"/>
              </a:ext>
            </a:extLst>
          </p:cNvPr>
          <p:cNvSpPr txBox="1"/>
          <p:nvPr/>
        </p:nvSpPr>
        <p:spPr>
          <a:xfrm>
            <a:off x="9754990" y="862411"/>
            <a:ext cx="12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10x10 grid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0E6D784-9A9B-76ED-FC78-A6A3CFAA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8" y="159762"/>
            <a:ext cx="11508058" cy="615834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performance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35090F-4116-FC18-53F2-3D63CF0BD535}"/>
              </a:ext>
            </a:extLst>
          </p:cNvPr>
          <p:cNvSpPr txBox="1"/>
          <p:nvPr/>
        </p:nvSpPr>
        <p:spPr>
          <a:xfrm>
            <a:off x="7530353" y="340144"/>
            <a:ext cx="417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Random model cumulative reward: </a:t>
            </a:r>
            <a:r>
              <a:rPr lang="en-US" b="1" i="1" dirty="0"/>
              <a:t>-0.11</a:t>
            </a:r>
          </a:p>
        </p:txBody>
      </p:sp>
    </p:spTree>
    <p:extLst>
      <p:ext uri="{BB962C8B-B14F-4D97-AF65-F5344CB8AC3E}">
        <p14:creationId xmlns:p14="http://schemas.microsoft.com/office/powerpoint/2010/main" val="361881244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05E9502C-9E0D-2226-25C7-0CA4405C8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6448" y="605067"/>
            <a:ext cx="3555130" cy="3555130"/>
          </a:xfrm>
          <a:prstGeom prst="rect">
            <a:avLst/>
          </a:prstGeo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429B17B4-B6CE-E662-6650-3392BA82E3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422" y="630566"/>
            <a:ext cx="3561766" cy="3561766"/>
          </a:xfrm>
          <a:prstGeom prst="rect">
            <a:avLst/>
          </a:prstGeom>
        </p:spPr>
      </p:pic>
      <p:pic>
        <p:nvPicPr>
          <p:cNvPr id="10" name="output">
            <a:hlinkClick r:id="" action="ppaction://media"/>
            <a:extLst>
              <a:ext uri="{FF2B5EF4-FFF2-40B4-BE49-F238E27FC236}">
                <a16:creationId xmlns:a16="http://schemas.microsoft.com/office/drawing/2014/main" id="{FE07726E-682A-0B53-08BC-7CADC42212EA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95300" y="598431"/>
            <a:ext cx="3561766" cy="3561766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24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colored lines&#10;&#10;AI-generated content may be incorrect.">
            <a:extLst>
              <a:ext uri="{FF2B5EF4-FFF2-40B4-BE49-F238E27FC236}">
                <a16:creationId xmlns:a16="http://schemas.microsoft.com/office/drawing/2014/main" id="{FC996B90-E992-08FA-7BF7-395FC9C04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24" y="2082572"/>
            <a:ext cx="11882860" cy="39213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9632C3-CD2F-2C9E-A2CF-1AF60A9A828E}"/>
                  </a:ext>
                </a:extLst>
              </p:cNvPr>
              <p:cNvSpPr txBox="1"/>
              <p:nvPr/>
            </p:nvSpPr>
            <p:spPr>
              <a:xfrm>
                <a:off x="3066195" y="1014560"/>
                <a:ext cx="6059608" cy="569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19632C3-CD2F-2C9E-A2CF-1AF60A9A8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95" y="1014560"/>
                <a:ext cx="6059608" cy="569067"/>
              </a:xfrm>
              <a:prstGeom prst="rect">
                <a:avLst/>
              </a:prstGeom>
              <a:blipFill>
                <a:blip r:embed="rId3"/>
                <a:stretch>
                  <a:fillRect l="-1046" t="-15217" r="-2092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841259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DC5AA-F81C-62C1-30F1-14AC749D6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ECD16-F3B9-990E-A696-02CA47E489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Packing puzzle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AC3BE-C287-386A-26A2-EE09AE7CB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526511"/>
          </a:xfrm>
        </p:spPr>
        <p:txBody>
          <a:bodyPr/>
          <a:lstStyle/>
          <a:p>
            <a:r>
              <a:rPr lang="en-US" i="1" dirty="0"/>
              <a:t>With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9BF6F-C2B4-D1CA-156E-494470083E7C}"/>
              </a:ext>
            </a:extLst>
          </p:cNvPr>
          <p:cNvSpPr txBox="1"/>
          <p:nvPr/>
        </p:nvSpPr>
        <p:spPr>
          <a:xfrm>
            <a:off x="3499187" y="5715250"/>
            <a:ext cx="463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van der Schelling and Alex Xiaole Jiang</a:t>
            </a:r>
          </a:p>
        </p:txBody>
      </p:sp>
    </p:spTree>
    <p:extLst>
      <p:ext uri="{BB962C8B-B14F-4D97-AF65-F5344CB8AC3E}">
        <p14:creationId xmlns:p14="http://schemas.microsoft.com/office/powerpoint/2010/main" val="3827057457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219</TotalTime>
  <Words>227</Words>
  <Application>Microsoft Macintosh PowerPoint</Application>
  <PresentationFormat>Widescreen</PresentationFormat>
  <Paragraphs>47</Paragraphs>
  <Slides>9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Courier New</vt:lpstr>
      <vt:lpstr>Franklin Gothic Book</vt:lpstr>
      <vt:lpstr>Crop</vt:lpstr>
      <vt:lpstr>Packing puzzle problem</vt:lpstr>
      <vt:lpstr>Motivation</vt:lpstr>
      <vt:lpstr>The Setup</vt:lpstr>
      <vt:lpstr>Generating puzzles</vt:lpstr>
      <vt:lpstr>Implementation</vt:lpstr>
      <vt:lpstr>Baseline performance</vt:lpstr>
      <vt:lpstr>PowerPoint Presentation</vt:lpstr>
      <vt:lpstr>PowerPoint Presentation</vt:lpstr>
      <vt:lpstr>Packing puzzle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van der Schelling</dc:creator>
  <cp:lastModifiedBy>Martin van der Schelling</cp:lastModifiedBy>
  <cp:revision>11</cp:revision>
  <dcterms:created xsi:type="dcterms:W3CDTF">2025-08-08T16:25:19Z</dcterms:created>
  <dcterms:modified xsi:type="dcterms:W3CDTF">2025-08-08T20:10:01Z</dcterms:modified>
</cp:coreProperties>
</file>